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rchivo Black" charset="1" panose="020B0A03020202020B04"/>
      <p:regular r:id="rId19"/>
    </p:embeddedFont>
    <p:embeddedFont>
      <p:font typeface="Montserrat Bold" charset="1" panose="00000800000000000000"/>
      <p:regular r:id="rId20"/>
    </p:embeddedFont>
    <p:embeddedFont>
      <p:font typeface="Montserrat" charset="1" panose="00000500000000000000"/>
      <p:regular r:id="rId21"/>
    </p:embeddedFont>
    <p:embeddedFont>
      <p:font typeface="Montserrat Bold Italics" charset="1" panose="0000080000000000000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98FE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589607" y="-56687"/>
            <a:ext cx="8698393" cy="10400373"/>
            <a:chOff x="0" y="0"/>
            <a:chExt cx="8603361" cy="1028674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2"/>
              <a:stretch>
                <a:fillRect l="-4552" t="0" r="-4552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4191521" y="3349077"/>
            <a:ext cx="9904959" cy="3588846"/>
            <a:chOff x="0" y="0"/>
            <a:chExt cx="2608713" cy="94521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08713" cy="945211"/>
            </a:xfrm>
            <a:custGeom>
              <a:avLst/>
              <a:gdLst/>
              <a:ahLst/>
              <a:cxnLst/>
              <a:rect r="r" b="b" t="t" l="l"/>
              <a:pathLst>
                <a:path h="945211" w="2608713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237583" y="6937923"/>
            <a:ext cx="9904959" cy="680751"/>
          </a:xfrm>
          <a:custGeom>
            <a:avLst/>
            <a:gdLst/>
            <a:ahLst/>
            <a:cxnLst/>
            <a:rect r="r" b="b" t="t" l="l"/>
            <a:pathLst>
              <a:path h="680751" w="9904959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87363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41321" y="4130049"/>
            <a:ext cx="9405358" cy="21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75"/>
              </a:lnSpc>
            </a:pPr>
            <a:r>
              <a:rPr lang="en-US" sz="12300" spc="172">
                <a:solidFill>
                  <a:srgbClr val="98FE98"/>
                </a:solidFill>
                <a:latin typeface="Archivo Black"/>
                <a:ea typeface="Archivo Black"/>
                <a:cs typeface="Archivo Black"/>
                <a:sym typeface="Archivo Black"/>
              </a:rPr>
              <a:t>L.I.S.T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471449" y="3464745"/>
            <a:ext cx="7345101" cy="8939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98FE98"/>
                </a:solidFill>
                <a:latin typeface="Archivo Black"/>
                <a:ea typeface="Archivo Black"/>
                <a:cs typeface="Archivo Black"/>
                <a:sym typeface="Archivo Black"/>
              </a:rPr>
              <a:t>NOVÝ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41321" y="6182437"/>
            <a:ext cx="9497482" cy="44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b="true" sz="2653" spc="140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ONDREJ BABINSKÝ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33060" y="3696342"/>
            <a:ext cx="2578727" cy="1432874"/>
            <a:chOff x="0" y="0"/>
            <a:chExt cx="4159440" cy="23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33942" y="4095404"/>
            <a:ext cx="2087711" cy="2089050"/>
            <a:chOff x="0" y="0"/>
            <a:chExt cx="3367440" cy="336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4052397" y="4097636"/>
            <a:ext cx="2088157" cy="2086818"/>
            <a:chOff x="0" y="0"/>
            <a:chExt cx="3368160" cy="336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938124" y="5103326"/>
            <a:ext cx="2582745" cy="1431089"/>
            <a:chOff x="0" y="0"/>
            <a:chExt cx="4165920" cy="23083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78043" y="3726249"/>
            <a:ext cx="2578727" cy="1432874"/>
            <a:chOff x="0" y="0"/>
            <a:chExt cx="4159440" cy="23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878925" y="4125311"/>
            <a:ext cx="2087711" cy="2089050"/>
            <a:chOff x="0" y="0"/>
            <a:chExt cx="3367440" cy="3369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98FE98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749875" y="4435544"/>
            <a:ext cx="1405447" cy="1405447"/>
          </a:xfrm>
          <a:custGeom>
            <a:avLst/>
            <a:gdLst/>
            <a:ahLst/>
            <a:cxnLst/>
            <a:rect r="r" b="b" t="t" l="l"/>
            <a:pathLst>
              <a:path h="1405447" w="1405447">
                <a:moveTo>
                  <a:pt x="0" y="0"/>
                </a:moveTo>
                <a:lnTo>
                  <a:pt x="1405447" y="0"/>
                </a:lnTo>
                <a:lnTo>
                  <a:pt x="1405447" y="1405447"/>
                </a:lnTo>
                <a:lnTo>
                  <a:pt x="0" y="1405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272677" y="4317246"/>
            <a:ext cx="1647598" cy="1647598"/>
          </a:xfrm>
          <a:custGeom>
            <a:avLst/>
            <a:gdLst/>
            <a:ahLst/>
            <a:cxnLst/>
            <a:rect r="r" b="b" t="t" l="l"/>
            <a:pathLst>
              <a:path h="1647598" w="1647598">
                <a:moveTo>
                  <a:pt x="0" y="0"/>
                </a:moveTo>
                <a:lnTo>
                  <a:pt x="1647597" y="0"/>
                </a:lnTo>
                <a:lnTo>
                  <a:pt x="1647597" y="1647598"/>
                </a:lnTo>
                <a:lnTo>
                  <a:pt x="0" y="1647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196855" y="4401089"/>
            <a:ext cx="1479911" cy="1479911"/>
          </a:xfrm>
          <a:custGeom>
            <a:avLst/>
            <a:gdLst/>
            <a:ahLst/>
            <a:cxnLst/>
            <a:rect r="r" b="b" t="t" l="l"/>
            <a:pathLst>
              <a:path h="1479911" w="1479911">
                <a:moveTo>
                  <a:pt x="0" y="0"/>
                </a:moveTo>
                <a:lnTo>
                  <a:pt x="1479912" y="0"/>
                </a:lnTo>
                <a:lnTo>
                  <a:pt x="1479912" y="1479912"/>
                </a:lnTo>
                <a:lnTo>
                  <a:pt x="0" y="1479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623876" y="3945421"/>
            <a:ext cx="2088157" cy="2086818"/>
            <a:chOff x="0" y="0"/>
            <a:chExt cx="3368160" cy="3366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509603" y="4951111"/>
            <a:ext cx="2582745" cy="1431089"/>
            <a:chOff x="0" y="0"/>
            <a:chExt cx="4165920" cy="23083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2073983" y="3859270"/>
            <a:ext cx="2578727" cy="1432874"/>
            <a:chOff x="0" y="0"/>
            <a:chExt cx="4159440" cy="2311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174865" y="4258332"/>
            <a:ext cx="2087711" cy="2089050"/>
            <a:chOff x="0" y="0"/>
            <a:chExt cx="3367440" cy="33696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98FE98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9537017" y="3811053"/>
            <a:ext cx="2153791" cy="2153791"/>
          </a:xfrm>
          <a:custGeom>
            <a:avLst/>
            <a:gdLst/>
            <a:ahLst/>
            <a:cxnLst/>
            <a:rect r="r" b="b" t="t" l="l"/>
            <a:pathLst>
              <a:path h="2153791" w="2153791">
                <a:moveTo>
                  <a:pt x="0" y="0"/>
                </a:moveTo>
                <a:lnTo>
                  <a:pt x="2153791" y="0"/>
                </a:lnTo>
                <a:lnTo>
                  <a:pt x="2153791" y="2153791"/>
                </a:lnTo>
                <a:lnTo>
                  <a:pt x="0" y="21537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467852" y="4398484"/>
            <a:ext cx="1685918" cy="1685918"/>
          </a:xfrm>
          <a:custGeom>
            <a:avLst/>
            <a:gdLst/>
            <a:ahLst/>
            <a:cxnLst/>
            <a:rect r="r" b="b" t="t" l="l"/>
            <a:pathLst>
              <a:path h="1685918" w="1685918">
                <a:moveTo>
                  <a:pt x="0" y="0"/>
                </a:moveTo>
                <a:lnTo>
                  <a:pt x="1685919" y="0"/>
                </a:lnTo>
                <a:lnTo>
                  <a:pt x="1685919" y="1685918"/>
                </a:lnTo>
                <a:lnTo>
                  <a:pt x="0" y="16859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7537941" y="2501658"/>
            <a:ext cx="797739" cy="797739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98FE98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8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64384" y="6471216"/>
            <a:ext cx="5427153" cy="519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</a:pPr>
            <a:r>
              <a:rPr lang="en-US" b="true" sz="3102" spc="43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Špecifikácia funkcionalít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268830" y="-24030"/>
            <a:ext cx="7019920" cy="128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19"/>
              </a:lnSpc>
              <a:spcBef>
                <a:spcPct val="0"/>
              </a:spcBef>
            </a:pPr>
            <a:r>
              <a:rPr lang="en-US" sz="7550" spc="264">
                <a:solidFill>
                  <a:srgbClr val="98FE98"/>
                </a:solidFill>
                <a:latin typeface="Archivo Black"/>
                <a:ea typeface="Archivo Black"/>
                <a:cs typeface="Archivo Black"/>
                <a:sym typeface="Archivo Black"/>
              </a:rPr>
              <a:t>ĎALŠÍ PLÁN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995497" y="2751618"/>
            <a:ext cx="2467998" cy="77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sz="2267" spc="222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Architektúra databázy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615259" y="2108159"/>
            <a:ext cx="3228474" cy="519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</a:pPr>
            <a:r>
              <a:rPr lang="en-US" b="true" sz="3102" spc="43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Dátový model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154629" y="7114674"/>
            <a:ext cx="2935590" cy="116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sz="2267" spc="222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-Čo potrebujeme nechať?</a:t>
            </a:r>
          </a:p>
          <a:p>
            <a:pPr algn="ctr">
              <a:lnSpc>
                <a:spcPts val="3128"/>
              </a:lnSpc>
            </a:pPr>
            <a:r>
              <a:rPr lang="en-US" sz="2267" spc="222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-Čo chýba?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649135" y="7114674"/>
            <a:ext cx="4547291" cy="77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sz="2267" spc="222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Navrhnutie a implementovanie designu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6308544" y="6471216"/>
            <a:ext cx="3228474" cy="519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</a:pPr>
            <a:r>
              <a:rPr lang="en-US" b="true" sz="3102" spc="43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UI design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529276" y="4747208"/>
            <a:ext cx="3694340" cy="1217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8"/>
              </a:lnSpc>
            </a:pPr>
            <a:r>
              <a:rPr lang="en-US" b="true" sz="3549" i="true" spc="49">
                <a:solidFill>
                  <a:srgbClr val="040506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Plne funkčný nový L.I.S.T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286122" y="6575991"/>
            <a:ext cx="3865195" cy="519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</a:pPr>
            <a:r>
              <a:rPr lang="en-US" b="true" sz="3102" spc="43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Importovanie dát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297574" y="7114674"/>
            <a:ext cx="3853744" cy="116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sz="2267" spc="222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Migrácia dát zo starého L.I.S.T systému do nového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8527329" y="2691900"/>
            <a:ext cx="4547291" cy="116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sz="2267" spc="222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Inkrementačné implementovanie dohodnutých funkcionalít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304299" y="1582142"/>
            <a:ext cx="5059048" cy="1062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</a:pPr>
            <a:r>
              <a:rPr lang="en-US" b="true" sz="3102" spc="43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Implementovanie funkcionalít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1018520"/>
          </a:xfrm>
          <a:custGeom>
            <a:avLst/>
            <a:gdLst/>
            <a:ahLst/>
            <a:cxnLst/>
            <a:rect r="r" b="b" t="t" l="l"/>
            <a:pathLst>
              <a:path h="11018520" w="18288000">
                <a:moveTo>
                  <a:pt x="0" y="0"/>
                </a:moveTo>
                <a:lnTo>
                  <a:pt x="18288000" y="0"/>
                </a:lnTo>
                <a:lnTo>
                  <a:pt x="18288000" y="11018520"/>
                </a:lnTo>
                <a:lnTo>
                  <a:pt x="0" y="11018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34481" y="13467"/>
            <a:ext cx="6419037" cy="110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924"/>
              </a:lnSpc>
              <a:spcBef>
                <a:spcPct val="0"/>
              </a:spcBef>
            </a:pPr>
            <a:r>
              <a:rPr lang="en-US" sz="6467" spc="226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MATERIAL UI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33060" y="3696342"/>
            <a:ext cx="2578727" cy="1432874"/>
            <a:chOff x="0" y="0"/>
            <a:chExt cx="4159440" cy="23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33942" y="4095404"/>
            <a:ext cx="2087711" cy="2089050"/>
            <a:chOff x="0" y="0"/>
            <a:chExt cx="3367440" cy="336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4052397" y="4097636"/>
            <a:ext cx="2088157" cy="2086818"/>
            <a:chOff x="0" y="0"/>
            <a:chExt cx="3368160" cy="336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938124" y="5103326"/>
            <a:ext cx="2582745" cy="1431089"/>
            <a:chOff x="0" y="0"/>
            <a:chExt cx="4165920" cy="23083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78043" y="3726249"/>
            <a:ext cx="2578727" cy="1432874"/>
            <a:chOff x="0" y="0"/>
            <a:chExt cx="4159440" cy="23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878925" y="4125311"/>
            <a:ext cx="2087711" cy="2089050"/>
            <a:chOff x="0" y="0"/>
            <a:chExt cx="3367440" cy="3369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98FE98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749875" y="4435544"/>
            <a:ext cx="1405447" cy="1405447"/>
          </a:xfrm>
          <a:custGeom>
            <a:avLst/>
            <a:gdLst/>
            <a:ahLst/>
            <a:cxnLst/>
            <a:rect r="r" b="b" t="t" l="l"/>
            <a:pathLst>
              <a:path h="1405447" w="1405447">
                <a:moveTo>
                  <a:pt x="0" y="0"/>
                </a:moveTo>
                <a:lnTo>
                  <a:pt x="1405447" y="0"/>
                </a:lnTo>
                <a:lnTo>
                  <a:pt x="1405447" y="1405447"/>
                </a:lnTo>
                <a:lnTo>
                  <a:pt x="0" y="1405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272677" y="4317246"/>
            <a:ext cx="1647598" cy="1647598"/>
          </a:xfrm>
          <a:custGeom>
            <a:avLst/>
            <a:gdLst/>
            <a:ahLst/>
            <a:cxnLst/>
            <a:rect r="r" b="b" t="t" l="l"/>
            <a:pathLst>
              <a:path h="1647598" w="1647598">
                <a:moveTo>
                  <a:pt x="0" y="0"/>
                </a:moveTo>
                <a:lnTo>
                  <a:pt x="1647597" y="0"/>
                </a:lnTo>
                <a:lnTo>
                  <a:pt x="1647597" y="1647598"/>
                </a:lnTo>
                <a:lnTo>
                  <a:pt x="0" y="1647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196855" y="4401089"/>
            <a:ext cx="1479911" cy="1479911"/>
          </a:xfrm>
          <a:custGeom>
            <a:avLst/>
            <a:gdLst/>
            <a:ahLst/>
            <a:cxnLst/>
            <a:rect r="r" b="b" t="t" l="l"/>
            <a:pathLst>
              <a:path h="1479911" w="1479911">
                <a:moveTo>
                  <a:pt x="0" y="0"/>
                </a:moveTo>
                <a:lnTo>
                  <a:pt x="1479912" y="0"/>
                </a:lnTo>
                <a:lnTo>
                  <a:pt x="1479912" y="1479912"/>
                </a:lnTo>
                <a:lnTo>
                  <a:pt x="0" y="1479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623876" y="3945421"/>
            <a:ext cx="2088157" cy="2086818"/>
            <a:chOff x="0" y="0"/>
            <a:chExt cx="3368160" cy="3366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509603" y="4951111"/>
            <a:ext cx="2582745" cy="1431089"/>
            <a:chOff x="0" y="0"/>
            <a:chExt cx="4165920" cy="23083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2073983" y="3859270"/>
            <a:ext cx="2578727" cy="1432874"/>
            <a:chOff x="0" y="0"/>
            <a:chExt cx="4159440" cy="2311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174865" y="4258332"/>
            <a:ext cx="2087711" cy="2089050"/>
            <a:chOff x="0" y="0"/>
            <a:chExt cx="3367440" cy="33696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98FE98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9537017" y="3811053"/>
            <a:ext cx="2153791" cy="2153791"/>
          </a:xfrm>
          <a:custGeom>
            <a:avLst/>
            <a:gdLst/>
            <a:ahLst/>
            <a:cxnLst/>
            <a:rect r="r" b="b" t="t" l="l"/>
            <a:pathLst>
              <a:path h="2153791" w="2153791">
                <a:moveTo>
                  <a:pt x="0" y="0"/>
                </a:moveTo>
                <a:lnTo>
                  <a:pt x="2153791" y="0"/>
                </a:lnTo>
                <a:lnTo>
                  <a:pt x="2153791" y="2153791"/>
                </a:lnTo>
                <a:lnTo>
                  <a:pt x="0" y="21537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467852" y="4398484"/>
            <a:ext cx="1685918" cy="1685918"/>
          </a:xfrm>
          <a:custGeom>
            <a:avLst/>
            <a:gdLst/>
            <a:ahLst/>
            <a:cxnLst/>
            <a:rect r="r" b="b" t="t" l="l"/>
            <a:pathLst>
              <a:path h="1685918" w="1685918">
                <a:moveTo>
                  <a:pt x="0" y="0"/>
                </a:moveTo>
                <a:lnTo>
                  <a:pt x="1685919" y="0"/>
                </a:lnTo>
                <a:lnTo>
                  <a:pt x="1685919" y="1685918"/>
                </a:lnTo>
                <a:lnTo>
                  <a:pt x="0" y="16859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64384" y="6471216"/>
            <a:ext cx="5427153" cy="519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</a:pPr>
            <a:r>
              <a:rPr lang="en-US" b="true" sz="3102" spc="43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Špecifikácia funkcionalít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268830" y="-24030"/>
            <a:ext cx="7019920" cy="128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19"/>
              </a:lnSpc>
              <a:spcBef>
                <a:spcPct val="0"/>
              </a:spcBef>
            </a:pPr>
            <a:r>
              <a:rPr lang="en-US" sz="7550" spc="264">
                <a:solidFill>
                  <a:srgbClr val="98FE98"/>
                </a:solidFill>
                <a:latin typeface="Archivo Black"/>
                <a:ea typeface="Archivo Black"/>
                <a:cs typeface="Archivo Black"/>
                <a:sym typeface="Archivo Black"/>
              </a:rPr>
              <a:t>ĎALŠÍ PLÁN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995497" y="2751618"/>
            <a:ext cx="2467998" cy="77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sz="2267" spc="222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Architektúra databázy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615259" y="2108159"/>
            <a:ext cx="3228474" cy="519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</a:pPr>
            <a:r>
              <a:rPr lang="en-US" b="true" sz="3102" spc="43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Dátový model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54629" y="7114674"/>
            <a:ext cx="2935590" cy="116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sz="2267" spc="222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-Čo potrebujeme nechať?</a:t>
            </a:r>
          </a:p>
          <a:p>
            <a:pPr algn="ctr">
              <a:lnSpc>
                <a:spcPts val="3128"/>
              </a:lnSpc>
            </a:pPr>
            <a:r>
              <a:rPr lang="en-US" sz="2267" spc="222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-Čo chýba?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649135" y="7114674"/>
            <a:ext cx="4547291" cy="77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sz="2267" spc="222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Navrhnutie a implementovanie designu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308544" y="6471216"/>
            <a:ext cx="3228474" cy="519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</a:pPr>
            <a:r>
              <a:rPr lang="en-US" b="true" sz="3102" spc="43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UI design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529276" y="4747208"/>
            <a:ext cx="3694340" cy="1217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8"/>
              </a:lnSpc>
            </a:pPr>
            <a:r>
              <a:rPr lang="en-US" b="true" sz="3549" i="true" spc="49">
                <a:solidFill>
                  <a:srgbClr val="040506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Plne funkčný nový L.I.S.T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286122" y="6575991"/>
            <a:ext cx="3865195" cy="519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</a:pPr>
            <a:r>
              <a:rPr lang="en-US" b="true" sz="3102" spc="43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Importovanie dát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297574" y="7114674"/>
            <a:ext cx="3853744" cy="116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sz="2267" spc="222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Migrácia dát zo starého L.I.S.T systému do nového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527329" y="2691900"/>
            <a:ext cx="4547291" cy="116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sz="2267" spc="222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Inkrementačné implementovanie dohodnutých funkcionalít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304299" y="1582142"/>
            <a:ext cx="5059048" cy="1062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</a:pPr>
            <a:r>
              <a:rPr lang="en-US" b="true" sz="3102" spc="43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Implementovanie funkcionalít</a:t>
            </a:r>
          </a:p>
        </p:txBody>
      </p:sp>
      <p:grpSp>
        <p:nvGrpSpPr>
          <p:cNvPr name="Group 40" id="40"/>
          <p:cNvGrpSpPr/>
          <p:nvPr/>
        </p:nvGrpSpPr>
        <p:grpSpPr>
          <a:xfrm rot="-10800000">
            <a:off x="10215043" y="6591980"/>
            <a:ext cx="797739" cy="797739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98FE98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8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81236" y="8886077"/>
            <a:ext cx="8910754" cy="1400923"/>
          </a:xfrm>
          <a:custGeom>
            <a:avLst/>
            <a:gdLst/>
            <a:ahLst/>
            <a:cxnLst/>
            <a:rect r="r" b="b" t="t" l="l"/>
            <a:pathLst>
              <a:path h="1400923" w="8910754">
                <a:moveTo>
                  <a:pt x="0" y="0"/>
                </a:moveTo>
                <a:lnTo>
                  <a:pt x="8910754" y="0"/>
                </a:lnTo>
                <a:lnTo>
                  <a:pt x="8910754" y="1400923"/>
                </a:lnTo>
                <a:lnTo>
                  <a:pt x="0" y="14009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5622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38219" y="-189069"/>
            <a:ext cx="6996787" cy="6996787"/>
          </a:xfrm>
          <a:custGeom>
            <a:avLst/>
            <a:gdLst/>
            <a:ahLst/>
            <a:cxnLst/>
            <a:rect r="r" b="b" t="t" l="l"/>
            <a:pathLst>
              <a:path h="6996787" w="6996787">
                <a:moveTo>
                  <a:pt x="0" y="0"/>
                </a:moveTo>
                <a:lnTo>
                  <a:pt x="6996787" y="0"/>
                </a:lnTo>
                <a:lnTo>
                  <a:pt x="6996787" y="6996787"/>
                </a:lnTo>
                <a:lnTo>
                  <a:pt x="0" y="69967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62485" y="6836293"/>
            <a:ext cx="8348255" cy="1920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92"/>
              </a:lnSpc>
              <a:spcBef>
                <a:spcPct val="0"/>
              </a:spcBef>
            </a:pPr>
            <a:r>
              <a:rPr lang="en-US" sz="5574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VĎAKA ZA POZORNOSŤ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925483">
            <a:off x="5978889" y="4633519"/>
            <a:ext cx="15026802" cy="1591351"/>
          </a:xfrm>
          <a:custGeom>
            <a:avLst/>
            <a:gdLst/>
            <a:ahLst/>
            <a:cxnLst/>
            <a:rect r="r" b="b" t="t" l="l"/>
            <a:pathLst>
              <a:path h="1591351" w="15026802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6495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9111969" y="0"/>
            <a:ext cx="9144000" cy="10287000"/>
            <a:chOff x="0" y="0"/>
            <a:chExt cx="5370413" cy="60417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370413" cy="6041715"/>
            </a:xfrm>
            <a:custGeom>
              <a:avLst/>
              <a:gdLst/>
              <a:ahLst/>
              <a:cxnLst/>
              <a:rect r="r" b="b" t="t" l="l"/>
              <a:pathLst>
                <a:path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37040" t="0" r="-3704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31956" y="4295589"/>
            <a:ext cx="2112813" cy="2112813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FE98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18879" y="4824620"/>
            <a:ext cx="1428571" cy="992207"/>
          </a:xfrm>
          <a:custGeom>
            <a:avLst/>
            <a:gdLst/>
            <a:ahLst/>
            <a:cxnLst/>
            <a:rect r="r" b="b" t="t" l="l"/>
            <a:pathLst>
              <a:path h="992207" w="1428571">
                <a:moveTo>
                  <a:pt x="0" y="0"/>
                </a:moveTo>
                <a:lnTo>
                  <a:pt x="1428571" y="0"/>
                </a:lnTo>
                <a:lnTo>
                  <a:pt x="1428571" y="992208"/>
                </a:lnTo>
                <a:lnTo>
                  <a:pt x="0" y="992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31956" y="7016297"/>
            <a:ext cx="2112813" cy="211281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8FE9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30537" y="7477746"/>
            <a:ext cx="1205255" cy="1189915"/>
          </a:xfrm>
          <a:custGeom>
            <a:avLst/>
            <a:gdLst/>
            <a:ahLst/>
            <a:cxnLst/>
            <a:rect r="r" b="b" t="t" l="l"/>
            <a:pathLst>
              <a:path h="1189915" w="1205255">
                <a:moveTo>
                  <a:pt x="0" y="0"/>
                </a:moveTo>
                <a:lnTo>
                  <a:pt x="1205255" y="0"/>
                </a:lnTo>
                <a:lnTo>
                  <a:pt x="1205255" y="1189915"/>
                </a:lnTo>
                <a:lnTo>
                  <a:pt x="0" y="11899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-3950263" y="803081"/>
            <a:ext cx="15859325" cy="2258023"/>
            <a:chOff x="0" y="0"/>
            <a:chExt cx="1537211" cy="2188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37211" cy="218865"/>
            </a:xfrm>
            <a:custGeom>
              <a:avLst/>
              <a:gdLst/>
              <a:ahLst/>
              <a:cxnLst/>
              <a:rect r="r" b="b" t="t" l="l"/>
              <a:pathLst>
                <a:path h="218865" w="1537211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98FE98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3219143" y="4753612"/>
            <a:ext cx="8240061" cy="880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4"/>
              </a:lnSpc>
              <a:spcBef>
                <a:spcPct val="0"/>
              </a:spcBef>
            </a:pPr>
            <a:r>
              <a:rPr lang="en-US" sz="2553" spc="25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webová appka na správu kurzov, úloh a hodnotení hlavne na našej fakulte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219143" y="7163179"/>
            <a:ext cx="8240061" cy="177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524"/>
              </a:lnSpc>
              <a:spcBef>
                <a:spcPct val="0"/>
              </a:spcBef>
            </a:pPr>
            <a:r>
              <a:rPr lang="en-US" sz="2553" spc="25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podporuje konfiguráciu kurzov, IP obmedzenia, e-mailové notifikácie, lokalizáciu jazyka, logovanie, automatické testovanie a detekciu plagiátorstva...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22031" y="1304859"/>
            <a:ext cx="7416941" cy="1132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286"/>
              </a:lnSpc>
              <a:spcBef>
                <a:spcPct val="0"/>
              </a:spcBef>
            </a:pPr>
            <a:r>
              <a:rPr lang="en-US" sz="6729" spc="53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ČO JE L.I.S.T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764344">
            <a:off x="7456614" y="-933670"/>
            <a:ext cx="1088513" cy="11908815"/>
            <a:chOff x="0" y="0"/>
            <a:chExt cx="286687" cy="31364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87" cy="3136478"/>
            </a:xfrm>
            <a:custGeom>
              <a:avLst/>
              <a:gdLst/>
              <a:ahLst/>
              <a:cxnLst/>
              <a:rect r="r" b="b" t="t" l="l"/>
              <a:pathLst>
                <a:path h="3136478" w="286687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0"/>
            <a:ext cx="8585708" cy="10287000"/>
            <a:chOff x="0" y="0"/>
            <a:chExt cx="8585708" cy="10287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49431" t="0" r="-49431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070553" y="1841963"/>
            <a:ext cx="3260135" cy="3247400"/>
            <a:chOff x="0" y="0"/>
            <a:chExt cx="6502400" cy="6477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223" t="-748" r="223" b="-748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870177" y="1462685"/>
            <a:ext cx="460510" cy="460510"/>
          </a:xfrm>
          <a:custGeom>
            <a:avLst/>
            <a:gdLst/>
            <a:ahLst/>
            <a:cxnLst/>
            <a:rect r="r" b="b" t="t" l="l"/>
            <a:pathLst>
              <a:path h="460510" w="460510">
                <a:moveTo>
                  <a:pt x="0" y="0"/>
                </a:moveTo>
                <a:lnTo>
                  <a:pt x="460511" y="0"/>
                </a:lnTo>
                <a:lnTo>
                  <a:pt x="460511" y="460511"/>
                </a:lnTo>
                <a:lnTo>
                  <a:pt x="0" y="4605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8075811" y="6106418"/>
            <a:ext cx="3118138" cy="3105957"/>
            <a:chOff x="0" y="0"/>
            <a:chExt cx="6502400" cy="6477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1413" r="223" b="-1413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3691516" y="4593537"/>
            <a:ext cx="3178625" cy="3166209"/>
            <a:chOff x="0" y="0"/>
            <a:chExt cx="6502400" cy="6477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223" t="-1301" r="223" b="-1301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040506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3649062" y="3943682"/>
            <a:ext cx="460510" cy="460510"/>
          </a:xfrm>
          <a:custGeom>
            <a:avLst/>
            <a:gdLst/>
            <a:ahLst/>
            <a:cxnLst/>
            <a:rect r="r" b="b" t="t" l="l"/>
            <a:pathLst>
              <a:path h="460510" w="460510">
                <a:moveTo>
                  <a:pt x="0" y="0"/>
                </a:moveTo>
                <a:lnTo>
                  <a:pt x="460510" y="0"/>
                </a:lnTo>
                <a:lnTo>
                  <a:pt x="460510" y="460510"/>
                </a:lnTo>
                <a:lnTo>
                  <a:pt x="0" y="460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7831945" y="5668506"/>
            <a:ext cx="3362003" cy="49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2"/>
              </a:lnSpc>
            </a:pPr>
            <a:r>
              <a:rPr lang="en-US" sz="3001" spc="-60" b="true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Matej Miškovčík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0999785" y="5716131"/>
            <a:ext cx="460510" cy="460510"/>
          </a:xfrm>
          <a:custGeom>
            <a:avLst/>
            <a:gdLst/>
            <a:ahLst/>
            <a:cxnLst/>
            <a:rect r="r" b="b" t="t" l="l"/>
            <a:pathLst>
              <a:path h="460510" w="460510">
                <a:moveTo>
                  <a:pt x="0" y="0"/>
                </a:moveTo>
                <a:lnTo>
                  <a:pt x="460511" y="0"/>
                </a:lnTo>
                <a:lnTo>
                  <a:pt x="460511" y="460510"/>
                </a:lnTo>
                <a:lnTo>
                  <a:pt x="0" y="4605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9982275" y="49679"/>
            <a:ext cx="5298553" cy="979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850"/>
              </a:lnSpc>
              <a:spcBef>
                <a:spcPct val="0"/>
              </a:spcBef>
            </a:pPr>
            <a:r>
              <a:rPr lang="en-US" sz="5688" spc="199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NÁŠ TÍM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70553" y="1415060"/>
            <a:ext cx="3362003" cy="49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2"/>
              </a:lnSpc>
            </a:pPr>
            <a:r>
              <a:rPr lang="en-US" sz="3001" spc="-60" b="true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Fares Marwan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163446" y="3916262"/>
            <a:ext cx="3008714" cy="4581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33"/>
              </a:lnSpc>
            </a:pPr>
            <a:r>
              <a:rPr lang="en-US" sz="2686" b="true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Ondrej Babinský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97014" y="3250568"/>
            <a:ext cx="3596219" cy="5574816"/>
            <a:chOff x="0" y="0"/>
            <a:chExt cx="812800" cy="12599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43056" y="0"/>
                  </a:moveTo>
                  <a:lnTo>
                    <a:pt x="769744" y="0"/>
                  </a:lnTo>
                  <a:cubicBezTo>
                    <a:pt x="793523" y="0"/>
                    <a:pt x="812800" y="19277"/>
                    <a:pt x="812800" y="43056"/>
                  </a:cubicBezTo>
                  <a:lnTo>
                    <a:pt x="812800" y="1216937"/>
                  </a:lnTo>
                  <a:cubicBezTo>
                    <a:pt x="812800" y="1240716"/>
                    <a:pt x="793523" y="1259993"/>
                    <a:pt x="769744" y="1259993"/>
                  </a:cubicBezTo>
                  <a:lnTo>
                    <a:pt x="43056" y="1259993"/>
                  </a:lnTo>
                  <a:cubicBezTo>
                    <a:pt x="19277" y="1259993"/>
                    <a:pt x="0" y="1240716"/>
                    <a:pt x="0" y="1216937"/>
                  </a:cubicBezTo>
                  <a:lnTo>
                    <a:pt x="0" y="43056"/>
                  </a:lnTo>
                  <a:cubicBezTo>
                    <a:pt x="0" y="19277"/>
                    <a:pt x="19277" y="0"/>
                    <a:pt x="430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98FE98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97014" y="5493717"/>
            <a:ext cx="3596219" cy="601412"/>
            <a:chOff x="0" y="0"/>
            <a:chExt cx="812800" cy="1359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35928"/>
            </a:xfrm>
            <a:custGeom>
              <a:avLst/>
              <a:gdLst/>
              <a:ahLst/>
              <a:cxnLst/>
              <a:rect r="r" b="b" t="t" l="l"/>
              <a:pathLst>
                <a:path h="1359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5928"/>
                  </a:lnTo>
                  <a:lnTo>
                    <a:pt x="0" y="135928"/>
                  </a:lnTo>
                  <a:close/>
                </a:path>
              </a:pathLst>
            </a:custGeom>
            <a:solidFill>
              <a:srgbClr val="98FE9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812800" cy="154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REACT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364641" y="3250568"/>
            <a:ext cx="3596219" cy="5574816"/>
            <a:chOff x="0" y="0"/>
            <a:chExt cx="812800" cy="12599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43056" y="0"/>
                  </a:moveTo>
                  <a:lnTo>
                    <a:pt x="769744" y="0"/>
                  </a:lnTo>
                  <a:cubicBezTo>
                    <a:pt x="793523" y="0"/>
                    <a:pt x="812800" y="19277"/>
                    <a:pt x="812800" y="43056"/>
                  </a:cubicBezTo>
                  <a:lnTo>
                    <a:pt x="812800" y="1216937"/>
                  </a:lnTo>
                  <a:cubicBezTo>
                    <a:pt x="812800" y="1240716"/>
                    <a:pt x="793523" y="1259993"/>
                    <a:pt x="769744" y="1259993"/>
                  </a:cubicBezTo>
                  <a:lnTo>
                    <a:pt x="43056" y="1259993"/>
                  </a:lnTo>
                  <a:cubicBezTo>
                    <a:pt x="19277" y="1259993"/>
                    <a:pt x="0" y="1240716"/>
                    <a:pt x="0" y="1216937"/>
                  </a:cubicBezTo>
                  <a:lnTo>
                    <a:pt x="0" y="43056"/>
                  </a:lnTo>
                  <a:cubicBezTo>
                    <a:pt x="0" y="19277"/>
                    <a:pt x="19277" y="0"/>
                    <a:pt x="430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98FE98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364641" y="5493717"/>
            <a:ext cx="3596219" cy="601412"/>
            <a:chOff x="0" y="0"/>
            <a:chExt cx="812800" cy="13592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35928"/>
            </a:xfrm>
            <a:custGeom>
              <a:avLst/>
              <a:gdLst/>
              <a:ahLst/>
              <a:cxnLst/>
              <a:rect r="r" b="b" t="t" l="l"/>
              <a:pathLst>
                <a:path h="1359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5928"/>
                  </a:lnTo>
                  <a:lnTo>
                    <a:pt x="0" y="135928"/>
                  </a:lnTo>
                  <a:close/>
                </a:path>
              </a:pathLst>
            </a:custGeom>
            <a:solidFill>
              <a:srgbClr val="98FE9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9050"/>
              <a:ext cx="812800" cy="154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ASP.NET Core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327141" y="3250568"/>
            <a:ext cx="3596219" cy="5574816"/>
            <a:chOff x="0" y="0"/>
            <a:chExt cx="812800" cy="125999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43056" y="0"/>
                  </a:moveTo>
                  <a:lnTo>
                    <a:pt x="769744" y="0"/>
                  </a:lnTo>
                  <a:cubicBezTo>
                    <a:pt x="793523" y="0"/>
                    <a:pt x="812800" y="19277"/>
                    <a:pt x="812800" y="43056"/>
                  </a:cubicBezTo>
                  <a:lnTo>
                    <a:pt x="812800" y="1216937"/>
                  </a:lnTo>
                  <a:cubicBezTo>
                    <a:pt x="812800" y="1240716"/>
                    <a:pt x="793523" y="1259993"/>
                    <a:pt x="769744" y="1259993"/>
                  </a:cubicBezTo>
                  <a:lnTo>
                    <a:pt x="43056" y="1259993"/>
                  </a:lnTo>
                  <a:cubicBezTo>
                    <a:pt x="19277" y="1259993"/>
                    <a:pt x="0" y="1240716"/>
                    <a:pt x="0" y="1216937"/>
                  </a:cubicBezTo>
                  <a:lnTo>
                    <a:pt x="0" y="43056"/>
                  </a:lnTo>
                  <a:cubicBezTo>
                    <a:pt x="0" y="19277"/>
                    <a:pt x="19277" y="0"/>
                    <a:pt x="430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98FE98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327141" y="5493717"/>
            <a:ext cx="3596219" cy="601412"/>
            <a:chOff x="0" y="0"/>
            <a:chExt cx="812800" cy="13592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135928"/>
            </a:xfrm>
            <a:custGeom>
              <a:avLst/>
              <a:gdLst/>
              <a:ahLst/>
              <a:cxnLst/>
              <a:rect r="r" b="b" t="t" l="l"/>
              <a:pathLst>
                <a:path h="1359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5928"/>
                  </a:lnTo>
                  <a:lnTo>
                    <a:pt x="0" y="135928"/>
                  </a:lnTo>
                  <a:close/>
                </a:path>
              </a:pathLst>
            </a:custGeom>
            <a:solidFill>
              <a:srgbClr val="98FE9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812800" cy="154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EF Core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294767" y="3250568"/>
            <a:ext cx="3596219" cy="5574816"/>
            <a:chOff x="0" y="0"/>
            <a:chExt cx="812800" cy="125999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1259993"/>
            </a:xfrm>
            <a:custGeom>
              <a:avLst/>
              <a:gdLst/>
              <a:ahLst/>
              <a:cxnLst/>
              <a:rect r="r" b="b" t="t" l="l"/>
              <a:pathLst>
                <a:path h="1259993" w="812800">
                  <a:moveTo>
                    <a:pt x="43056" y="0"/>
                  </a:moveTo>
                  <a:lnTo>
                    <a:pt x="769744" y="0"/>
                  </a:lnTo>
                  <a:cubicBezTo>
                    <a:pt x="793523" y="0"/>
                    <a:pt x="812800" y="19277"/>
                    <a:pt x="812800" y="43056"/>
                  </a:cubicBezTo>
                  <a:lnTo>
                    <a:pt x="812800" y="1216937"/>
                  </a:lnTo>
                  <a:cubicBezTo>
                    <a:pt x="812800" y="1240716"/>
                    <a:pt x="793523" y="1259993"/>
                    <a:pt x="769744" y="1259993"/>
                  </a:cubicBezTo>
                  <a:lnTo>
                    <a:pt x="43056" y="1259993"/>
                  </a:lnTo>
                  <a:cubicBezTo>
                    <a:pt x="19277" y="1259993"/>
                    <a:pt x="0" y="1240716"/>
                    <a:pt x="0" y="1216937"/>
                  </a:cubicBezTo>
                  <a:lnTo>
                    <a:pt x="0" y="43056"/>
                  </a:lnTo>
                  <a:cubicBezTo>
                    <a:pt x="0" y="19277"/>
                    <a:pt x="19277" y="0"/>
                    <a:pt x="430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98FE98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294767" y="5493717"/>
            <a:ext cx="3596219" cy="601412"/>
            <a:chOff x="0" y="0"/>
            <a:chExt cx="812800" cy="13592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135928"/>
            </a:xfrm>
            <a:custGeom>
              <a:avLst/>
              <a:gdLst/>
              <a:ahLst/>
              <a:cxnLst/>
              <a:rect r="r" b="b" t="t" l="l"/>
              <a:pathLst>
                <a:path h="13592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35928"/>
                  </a:lnTo>
                  <a:lnTo>
                    <a:pt x="0" y="135928"/>
                  </a:lnTo>
                  <a:close/>
                </a:path>
              </a:pathLst>
            </a:custGeom>
            <a:solidFill>
              <a:srgbClr val="98FE9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19050"/>
              <a:ext cx="812800" cy="154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posgreSQL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216760" y="3536990"/>
            <a:ext cx="1956727" cy="1956727"/>
          </a:xfrm>
          <a:custGeom>
            <a:avLst/>
            <a:gdLst/>
            <a:ahLst/>
            <a:cxnLst/>
            <a:rect r="r" b="b" t="t" l="l"/>
            <a:pathLst>
              <a:path h="1956727" w="1956727">
                <a:moveTo>
                  <a:pt x="0" y="0"/>
                </a:moveTo>
                <a:lnTo>
                  <a:pt x="1956727" y="0"/>
                </a:lnTo>
                <a:lnTo>
                  <a:pt x="1956727" y="1956727"/>
                </a:lnTo>
                <a:lnTo>
                  <a:pt x="0" y="1956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6130082" y="3421058"/>
            <a:ext cx="1956727" cy="1956727"/>
          </a:xfrm>
          <a:custGeom>
            <a:avLst/>
            <a:gdLst/>
            <a:ahLst/>
            <a:cxnLst/>
            <a:rect r="r" b="b" t="t" l="l"/>
            <a:pathLst>
              <a:path h="1956727" w="1956727">
                <a:moveTo>
                  <a:pt x="0" y="0"/>
                </a:moveTo>
                <a:lnTo>
                  <a:pt x="1956727" y="0"/>
                </a:lnTo>
                <a:lnTo>
                  <a:pt x="1956727" y="1956727"/>
                </a:lnTo>
                <a:lnTo>
                  <a:pt x="0" y="1956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231515" y="3432197"/>
            <a:ext cx="1945588" cy="1945588"/>
          </a:xfrm>
          <a:custGeom>
            <a:avLst/>
            <a:gdLst/>
            <a:ahLst/>
            <a:cxnLst/>
            <a:rect r="r" b="b" t="t" l="l"/>
            <a:pathLst>
              <a:path h="1945588" w="1945588">
                <a:moveTo>
                  <a:pt x="0" y="0"/>
                </a:moveTo>
                <a:lnTo>
                  <a:pt x="1945588" y="0"/>
                </a:lnTo>
                <a:lnTo>
                  <a:pt x="1945588" y="1945588"/>
                </a:lnTo>
                <a:lnTo>
                  <a:pt x="0" y="19455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188696" y="3421058"/>
            <a:ext cx="1956727" cy="1951835"/>
          </a:xfrm>
          <a:custGeom>
            <a:avLst/>
            <a:gdLst/>
            <a:ahLst/>
            <a:cxnLst/>
            <a:rect r="r" b="b" t="t" l="l"/>
            <a:pathLst>
              <a:path h="1951835" w="1956727">
                <a:moveTo>
                  <a:pt x="0" y="0"/>
                </a:moveTo>
                <a:lnTo>
                  <a:pt x="1956727" y="0"/>
                </a:lnTo>
                <a:lnTo>
                  <a:pt x="1956727" y="1951835"/>
                </a:lnTo>
                <a:lnTo>
                  <a:pt x="0" y="19518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789620" y="1041221"/>
            <a:ext cx="12708761" cy="94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631"/>
              </a:lnSpc>
              <a:spcBef>
                <a:spcPct val="0"/>
              </a:spcBef>
            </a:pPr>
            <a:r>
              <a:rPr lang="en-US" sz="5530" spc="44">
                <a:solidFill>
                  <a:srgbClr val="98FE98"/>
                </a:solidFill>
                <a:latin typeface="Archivo Black"/>
                <a:ea typeface="Archivo Black"/>
                <a:cs typeface="Archivo Black"/>
                <a:sym typeface="Archivo Black"/>
              </a:rPr>
              <a:t>TECH-STACK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59918" y="6938695"/>
            <a:ext cx="3172054" cy="887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8"/>
              </a:lnSpc>
              <a:spcBef>
                <a:spcPct val="0"/>
              </a:spcBef>
            </a:pPr>
            <a:r>
              <a:rPr lang="en-US" sz="1760" spc="172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Frontend framework na tvorbu interaktívneho UI, rýchly a modulárny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522418" y="6938695"/>
            <a:ext cx="3172054" cy="887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8"/>
              </a:lnSpc>
              <a:spcBef>
                <a:spcPct val="0"/>
              </a:spcBef>
            </a:pPr>
            <a:r>
              <a:rPr lang="en-US" sz="1760" spc="172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Backend framework  dobrý na tvorbu REST API a serverovej logiky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541786" y="6639010"/>
            <a:ext cx="3172054" cy="1486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8"/>
              </a:lnSpc>
              <a:spcBef>
                <a:spcPct val="0"/>
              </a:spcBef>
            </a:pPr>
            <a:r>
              <a:rPr lang="en-US" sz="1760" spc="172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ORM, ktoré umožňuje pracovať s databázou cez C# objekty namiesto písania SQL dopytov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506849" y="6938695"/>
            <a:ext cx="3172054" cy="887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28"/>
              </a:lnSpc>
              <a:spcBef>
                <a:spcPct val="0"/>
              </a:spcBef>
            </a:pPr>
            <a:r>
              <a:rPr lang="en-US" sz="1760" spc="172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Relačná databáza, ideálna na ukladanie štruktúrovaných dát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10190" y="-7563"/>
            <a:ext cx="1710961" cy="10674983"/>
            <a:chOff x="0" y="0"/>
            <a:chExt cx="450623" cy="281151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0623" cy="2811518"/>
            </a:xfrm>
            <a:custGeom>
              <a:avLst/>
              <a:gdLst/>
              <a:ahLst/>
              <a:cxnLst/>
              <a:rect r="r" b="b" t="t" l="l"/>
              <a:pathLst>
                <a:path h="2811518" w="450623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true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0"/>
            <a:ext cx="12709949" cy="10287000"/>
          </a:xfrm>
          <a:custGeom>
            <a:avLst/>
            <a:gdLst/>
            <a:ahLst/>
            <a:cxnLst/>
            <a:rect r="r" b="b" t="t" l="l"/>
            <a:pathLst>
              <a:path h="10287000" w="12709949">
                <a:moveTo>
                  <a:pt x="0" y="0"/>
                </a:moveTo>
                <a:lnTo>
                  <a:pt x="12709949" y="0"/>
                </a:lnTo>
                <a:lnTo>
                  <a:pt x="1270994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9" r="0" b="-3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553181" y="1853990"/>
            <a:ext cx="6926814" cy="21230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40"/>
              </a:lnSpc>
              <a:spcBef>
                <a:spcPct val="0"/>
              </a:spcBef>
            </a:pPr>
            <a:r>
              <a:rPr lang="en-US" sz="6116" spc="214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TRÉNING TECH-STACKU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11423" y="4199692"/>
            <a:ext cx="6676577" cy="12396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4"/>
              </a:lnSpc>
            </a:pPr>
            <a:r>
              <a:rPr lang="en-US" sz="2437" spc="2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-Vlastná appka vo vybraných technológiách</a:t>
            </a:r>
          </a:p>
          <a:p>
            <a:pPr algn="l">
              <a:lnSpc>
                <a:spcPts val="3364"/>
              </a:lnSpc>
            </a:pPr>
            <a:r>
              <a:rPr lang="en-US" sz="2437" spc="23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-Skúška integrácie daného techu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33060" y="3696342"/>
            <a:ext cx="2578727" cy="1432874"/>
            <a:chOff x="0" y="0"/>
            <a:chExt cx="4159440" cy="23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33942" y="4095404"/>
            <a:ext cx="2087711" cy="2089050"/>
            <a:chOff x="0" y="0"/>
            <a:chExt cx="3367440" cy="336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4052397" y="4097636"/>
            <a:ext cx="2088157" cy="2086818"/>
            <a:chOff x="0" y="0"/>
            <a:chExt cx="3368160" cy="336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938124" y="5103326"/>
            <a:ext cx="2582745" cy="1431089"/>
            <a:chOff x="0" y="0"/>
            <a:chExt cx="4165920" cy="23083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78043" y="3726249"/>
            <a:ext cx="2578727" cy="1432874"/>
            <a:chOff x="0" y="0"/>
            <a:chExt cx="4159440" cy="23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878925" y="4125311"/>
            <a:ext cx="2087711" cy="2089050"/>
            <a:chOff x="0" y="0"/>
            <a:chExt cx="3367440" cy="3369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98FE98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749875" y="4435544"/>
            <a:ext cx="1405447" cy="1405447"/>
          </a:xfrm>
          <a:custGeom>
            <a:avLst/>
            <a:gdLst/>
            <a:ahLst/>
            <a:cxnLst/>
            <a:rect r="r" b="b" t="t" l="l"/>
            <a:pathLst>
              <a:path h="1405447" w="1405447">
                <a:moveTo>
                  <a:pt x="0" y="0"/>
                </a:moveTo>
                <a:lnTo>
                  <a:pt x="1405447" y="0"/>
                </a:lnTo>
                <a:lnTo>
                  <a:pt x="1405447" y="1405447"/>
                </a:lnTo>
                <a:lnTo>
                  <a:pt x="0" y="1405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272677" y="4317246"/>
            <a:ext cx="1647598" cy="1647598"/>
          </a:xfrm>
          <a:custGeom>
            <a:avLst/>
            <a:gdLst/>
            <a:ahLst/>
            <a:cxnLst/>
            <a:rect r="r" b="b" t="t" l="l"/>
            <a:pathLst>
              <a:path h="1647598" w="1647598">
                <a:moveTo>
                  <a:pt x="0" y="0"/>
                </a:moveTo>
                <a:lnTo>
                  <a:pt x="1647597" y="0"/>
                </a:lnTo>
                <a:lnTo>
                  <a:pt x="1647597" y="1647598"/>
                </a:lnTo>
                <a:lnTo>
                  <a:pt x="0" y="1647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196855" y="4401089"/>
            <a:ext cx="1479911" cy="1479911"/>
          </a:xfrm>
          <a:custGeom>
            <a:avLst/>
            <a:gdLst/>
            <a:ahLst/>
            <a:cxnLst/>
            <a:rect r="r" b="b" t="t" l="l"/>
            <a:pathLst>
              <a:path h="1479911" w="1479911">
                <a:moveTo>
                  <a:pt x="0" y="0"/>
                </a:moveTo>
                <a:lnTo>
                  <a:pt x="1479912" y="0"/>
                </a:lnTo>
                <a:lnTo>
                  <a:pt x="1479912" y="1479912"/>
                </a:lnTo>
                <a:lnTo>
                  <a:pt x="0" y="1479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623876" y="3945421"/>
            <a:ext cx="2088157" cy="2086818"/>
            <a:chOff x="0" y="0"/>
            <a:chExt cx="3368160" cy="3366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509603" y="4951111"/>
            <a:ext cx="2582745" cy="1431089"/>
            <a:chOff x="0" y="0"/>
            <a:chExt cx="4165920" cy="23083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2073983" y="3859270"/>
            <a:ext cx="2578727" cy="1432874"/>
            <a:chOff x="0" y="0"/>
            <a:chExt cx="4159440" cy="2311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174865" y="4258332"/>
            <a:ext cx="2087711" cy="2089050"/>
            <a:chOff x="0" y="0"/>
            <a:chExt cx="3367440" cy="33696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98FE98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9537017" y="3811053"/>
            <a:ext cx="2153791" cy="2153791"/>
          </a:xfrm>
          <a:custGeom>
            <a:avLst/>
            <a:gdLst/>
            <a:ahLst/>
            <a:cxnLst/>
            <a:rect r="r" b="b" t="t" l="l"/>
            <a:pathLst>
              <a:path h="2153791" w="2153791">
                <a:moveTo>
                  <a:pt x="0" y="0"/>
                </a:moveTo>
                <a:lnTo>
                  <a:pt x="2153791" y="0"/>
                </a:lnTo>
                <a:lnTo>
                  <a:pt x="2153791" y="2153791"/>
                </a:lnTo>
                <a:lnTo>
                  <a:pt x="0" y="21537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467852" y="4398484"/>
            <a:ext cx="1685918" cy="1685918"/>
          </a:xfrm>
          <a:custGeom>
            <a:avLst/>
            <a:gdLst/>
            <a:ahLst/>
            <a:cxnLst/>
            <a:rect r="r" b="b" t="t" l="l"/>
            <a:pathLst>
              <a:path h="1685918" w="1685918">
                <a:moveTo>
                  <a:pt x="0" y="0"/>
                </a:moveTo>
                <a:lnTo>
                  <a:pt x="1685919" y="0"/>
                </a:lnTo>
                <a:lnTo>
                  <a:pt x="1685919" y="1685918"/>
                </a:lnTo>
                <a:lnTo>
                  <a:pt x="0" y="16859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64384" y="6471216"/>
            <a:ext cx="5427153" cy="519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</a:pPr>
            <a:r>
              <a:rPr lang="en-US" b="true" sz="3102" spc="43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Špecifikácia funkcionalít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268830" y="-24030"/>
            <a:ext cx="7019920" cy="128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19"/>
              </a:lnSpc>
              <a:spcBef>
                <a:spcPct val="0"/>
              </a:spcBef>
            </a:pPr>
            <a:r>
              <a:rPr lang="en-US" sz="7550" spc="264">
                <a:solidFill>
                  <a:srgbClr val="98FE98"/>
                </a:solidFill>
                <a:latin typeface="Archivo Black"/>
                <a:ea typeface="Archivo Black"/>
                <a:cs typeface="Archivo Black"/>
                <a:sym typeface="Archivo Black"/>
              </a:rPr>
              <a:t>ĎALŠÍ PLÁN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995497" y="2751618"/>
            <a:ext cx="2467998" cy="77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sz="2267" spc="222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Architektúra databázy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615259" y="2108159"/>
            <a:ext cx="3228474" cy="519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</a:pPr>
            <a:r>
              <a:rPr lang="en-US" b="true" sz="3102" spc="43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Dátový model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44224" y="7114674"/>
            <a:ext cx="3867147" cy="1948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sz="2267" spc="222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-Čo potrebujeme nechať?</a:t>
            </a:r>
          </a:p>
          <a:p>
            <a:pPr algn="ctr">
              <a:lnSpc>
                <a:spcPts val="3128"/>
              </a:lnSpc>
            </a:pPr>
            <a:r>
              <a:rPr lang="en-US" sz="2267" spc="222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-Čo chýba?</a:t>
            </a:r>
          </a:p>
          <a:p>
            <a:pPr algn="ctr">
              <a:lnSpc>
                <a:spcPts val="3128"/>
              </a:lnSpc>
            </a:pPr>
            <a:r>
              <a:rPr lang="en-US" sz="2267" spc="222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-Ako to rozdelíme aby bol sw modulárny?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649135" y="7114674"/>
            <a:ext cx="4547291" cy="77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sz="2267" spc="222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Navrhnutie a implementovanie designu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308544" y="6471216"/>
            <a:ext cx="3228474" cy="519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</a:pPr>
            <a:r>
              <a:rPr lang="en-US" b="true" sz="3102" spc="43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UI design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529276" y="4747208"/>
            <a:ext cx="3694340" cy="1217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8"/>
              </a:lnSpc>
            </a:pPr>
            <a:r>
              <a:rPr lang="en-US" b="true" sz="3549" i="true" spc="49">
                <a:solidFill>
                  <a:srgbClr val="040506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Plne funkčný nový L.I.S.T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286122" y="6575991"/>
            <a:ext cx="3865195" cy="519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</a:pPr>
            <a:r>
              <a:rPr lang="en-US" b="true" sz="3102" spc="43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Importovanie dát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297574" y="7114674"/>
            <a:ext cx="3853744" cy="116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sz="2267" spc="222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Migrácia dát zo starého L.I.S.T systému do nového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527329" y="2691900"/>
            <a:ext cx="4547291" cy="116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sz="2267" spc="222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Inkrementačné implementovanie dohodnutých funkcionalít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304299" y="1582142"/>
            <a:ext cx="5059048" cy="1062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</a:pPr>
            <a:r>
              <a:rPr lang="en-US" b="true" sz="3102" spc="43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Implementovanie funkcionalít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2078928" y="2565227"/>
            <a:ext cx="797739" cy="797739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98FE98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8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2166" y="-830495"/>
            <a:ext cx="15538373" cy="11614934"/>
          </a:xfrm>
          <a:custGeom>
            <a:avLst/>
            <a:gdLst/>
            <a:ahLst/>
            <a:cxnLst/>
            <a:rect r="r" b="b" t="t" l="l"/>
            <a:pathLst>
              <a:path h="11614934" w="15538373">
                <a:moveTo>
                  <a:pt x="0" y="0"/>
                </a:moveTo>
                <a:lnTo>
                  <a:pt x="15538373" y="0"/>
                </a:lnTo>
                <a:lnTo>
                  <a:pt x="15538373" y="11614934"/>
                </a:lnTo>
                <a:lnTo>
                  <a:pt x="0" y="116149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33060" y="3696342"/>
            <a:ext cx="2578727" cy="1432874"/>
            <a:chOff x="0" y="0"/>
            <a:chExt cx="4159440" cy="23112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33942" y="4095404"/>
            <a:ext cx="2087711" cy="2089050"/>
            <a:chOff x="0" y="0"/>
            <a:chExt cx="3367440" cy="336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4052397" y="4097636"/>
            <a:ext cx="2088157" cy="2086818"/>
            <a:chOff x="0" y="0"/>
            <a:chExt cx="3368160" cy="336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938124" y="5103326"/>
            <a:ext cx="2582745" cy="1431089"/>
            <a:chOff x="0" y="0"/>
            <a:chExt cx="4165920" cy="230832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6778043" y="3726249"/>
            <a:ext cx="2578727" cy="1432874"/>
            <a:chOff x="0" y="0"/>
            <a:chExt cx="4159440" cy="23112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878925" y="4125311"/>
            <a:ext cx="2087711" cy="2089050"/>
            <a:chOff x="0" y="0"/>
            <a:chExt cx="3367440" cy="3369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98FE98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1749875" y="4435544"/>
            <a:ext cx="1405447" cy="1405447"/>
          </a:xfrm>
          <a:custGeom>
            <a:avLst/>
            <a:gdLst/>
            <a:ahLst/>
            <a:cxnLst/>
            <a:rect r="r" b="b" t="t" l="l"/>
            <a:pathLst>
              <a:path h="1405447" w="1405447">
                <a:moveTo>
                  <a:pt x="0" y="0"/>
                </a:moveTo>
                <a:lnTo>
                  <a:pt x="1405447" y="0"/>
                </a:lnTo>
                <a:lnTo>
                  <a:pt x="1405447" y="1405447"/>
                </a:lnTo>
                <a:lnTo>
                  <a:pt x="0" y="14054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4272677" y="4317246"/>
            <a:ext cx="1647598" cy="1647598"/>
          </a:xfrm>
          <a:custGeom>
            <a:avLst/>
            <a:gdLst/>
            <a:ahLst/>
            <a:cxnLst/>
            <a:rect r="r" b="b" t="t" l="l"/>
            <a:pathLst>
              <a:path h="1647598" w="1647598">
                <a:moveTo>
                  <a:pt x="0" y="0"/>
                </a:moveTo>
                <a:lnTo>
                  <a:pt x="1647597" y="0"/>
                </a:lnTo>
                <a:lnTo>
                  <a:pt x="1647597" y="1647598"/>
                </a:lnTo>
                <a:lnTo>
                  <a:pt x="0" y="16475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7196855" y="4401089"/>
            <a:ext cx="1479911" cy="1479911"/>
          </a:xfrm>
          <a:custGeom>
            <a:avLst/>
            <a:gdLst/>
            <a:ahLst/>
            <a:cxnLst/>
            <a:rect r="r" b="b" t="t" l="l"/>
            <a:pathLst>
              <a:path h="1479911" w="1479911">
                <a:moveTo>
                  <a:pt x="0" y="0"/>
                </a:moveTo>
                <a:lnTo>
                  <a:pt x="1479912" y="0"/>
                </a:lnTo>
                <a:lnTo>
                  <a:pt x="1479912" y="1479912"/>
                </a:lnTo>
                <a:lnTo>
                  <a:pt x="0" y="1479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9623876" y="3945421"/>
            <a:ext cx="2088157" cy="2086818"/>
            <a:chOff x="0" y="0"/>
            <a:chExt cx="3368160" cy="3366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368040" cy="3366008"/>
            </a:xfrm>
            <a:custGeom>
              <a:avLst/>
              <a:gdLst/>
              <a:ahLst/>
              <a:cxnLst/>
              <a:rect r="r" b="b" t="t" l="l"/>
              <a:pathLst>
                <a:path h="3366008" w="3368040">
                  <a:moveTo>
                    <a:pt x="0" y="1683004"/>
                  </a:moveTo>
                  <a:cubicBezTo>
                    <a:pt x="0" y="753491"/>
                    <a:pt x="753999" y="0"/>
                    <a:pt x="1684020" y="0"/>
                  </a:cubicBezTo>
                  <a:cubicBezTo>
                    <a:pt x="2614041" y="0"/>
                    <a:pt x="3368040" y="753491"/>
                    <a:pt x="3368040" y="1683004"/>
                  </a:cubicBezTo>
                  <a:cubicBezTo>
                    <a:pt x="3368040" y="2612517"/>
                    <a:pt x="2614041" y="3366008"/>
                    <a:pt x="1684020" y="3366008"/>
                  </a:cubicBezTo>
                  <a:cubicBezTo>
                    <a:pt x="753999" y="3366008"/>
                    <a:pt x="0" y="2612517"/>
                    <a:pt x="0" y="1683004"/>
                  </a:cubicBez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509603" y="4951111"/>
            <a:ext cx="2582745" cy="1431089"/>
            <a:chOff x="0" y="0"/>
            <a:chExt cx="4165920" cy="230832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165981" cy="2308352"/>
            </a:xfrm>
            <a:custGeom>
              <a:avLst/>
              <a:gdLst/>
              <a:ahLst/>
              <a:cxnLst/>
              <a:rect r="r" b="b" t="t" l="l"/>
              <a:pathLst>
                <a:path h="2308352" w="4165981">
                  <a:moveTo>
                    <a:pt x="4165981" y="1066800"/>
                  </a:moveTo>
                  <a:cubicBezTo>
                    <a:pt x="3189351" y="1271778"/>
                    <a:pt x="3189351" y="1271778"/>
                    <a:pt x="3189351" y="1271778"/>
                  </a:cubicBezTo>
                  <a:cubicBezTo>
                    <a:pt x="3315970" y="1404366"/>
                    <a:pt x="3315970" y="1404366"/>
                    <a:pt x="3315970" y="1404366"/>
                  </a:cubicBezTo>
                  <a:cubicBezTo>
                    <a:pt x="2966339" y="1735836"/>
                    <a:pt x="2489962" y="1934718"/>
                    <a:pt x="1971548" y="1934718"/>
                  </a:cubicBezTo>
                  <a:cubicBezTo>
                    <a:pt x="892302" y="1934591"/>
                    <a:pt x="18034" y="1072769"/>
                    <a:pt x="0" y="0"/>
                  </a:cubicBezTo>
                  <a:cubicBezTo>
                    <a:pt x="18034" y="1277747"/>
                    <a:pt x="1061085" y="2308352"/>
                    <a:pt x="2339213" y="2308352"/>
                  </a:cubicBezTo>
                  <a:cubicBezTo>
                    <a:pt x="2869692" y="2308352"/>
                    <a:pt x="3358134" y="2133600"/>
                    <a:pt x="3749929" y="1832229"/>
                  </a:cubicBezTo>
                  <a:cubicBezTo>
                    <a:pt x="3852418" y="1934718"/>
                    <a:pt x="3852418" y="1934718"/>
                    <a:pt x="3852418" y="1934718"/>
                  </a:cubicBezTo>
                  <a:lnTo>
                    <a:pt x="4165981" y="1066800"/>
                  </a:ln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2073983" y="3859270"/>
            <a:ext cx="2578727" cy="1432874"/>
            <a:chOff x="0" y="0"/>
            <a:chExt cx="4159440" cy="23112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159377" cy="2311146"/>
            </a:xfrm>
            <a:custGeom>
              <a:avLst/>
              <a:gdLst/>
              <a:ahLst/>
              <a:cxnLst/>
              <a:rect r="r" b="b" t="t" l="l"/>
              <a:pathLst>
                <a:path h="2311146" w="4159377">
                  <a:moveTo>
                    <a:pt x="4159377" y="1243076"/>
                  </a:moveTo>
                  <a:cubicBezTo>
                    <a:pt x="3182874" y="1031875"/>
                    <a:pt x="3182874" y="1031875"/>
                    <a:pt x="3182874" y="1031875"/>
                  </a:cubicBezTo>
                  <a:cubicBezTo>
                    <a:pt x="3315462" y="905129"/>
                    <a:pt x="3315462" y="905129"/>
                    <a:pt x="3315462" y="905129"/>
                  </a:cubicBezTo>
                  <a:cubicBezTo>
                    <a:pt x="2959862" y="573278"/>
                    <a:pt x="2489581" y="374142"/>
                    <a:pt x="1965198" y="374142"/>
                  </a:cubicBezTo>
                  <a:cubicBezTo>
                    <a:pt x="886079" y="374142"/>
                    <a:pt x="12065" y="1237107"/>
                    <a:pt x="0" y="2311146"/>
                  </a:cubicBezTo>
                  <a:cubicBezTo>
                    <a:pt x="12065" y="1031875"/>
                    <a:pt x="1054989" y="0"/>
                    <a:pt x="2332863" y="0"/>
                  </a:cubicBezTo>
                  <a:cubicBezTo>
                    <a:pt x="2863342" y="0"/>
                    <a:pt x="3351657" y="175006"/>
                    <a:pt x="3743452" y="476758"/>
                  </a:cubicBezTo>
                  <a:cubicBezTo>
                    <a:pt x="3845941" y="374142"/>
                    <a:pt x="3845941" y="374142"/>
                    <a:pt x="3845941" y="374142"/>
                  </a:cubicBezTo>
                  <a:lnTo>
                    <a:pt x="4159377" y="1243076"/>
                  </a:lnTo>
                  <a:close/>
                </a:path>
              </a:pathLst>
            </a:custGeom>
            <a:solidFill>
              <a:srgbClr val="98FE98"/>
            </a:solid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2174865" y="4258332"/>
            <a:ext cx="2087711" cy="2089050"/>
            <a:chOff x="0" y="0"/>
            <a:chExt cx="3367440" cy="33696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3367405" cy="3369564"/>
            </a:xfrm>
            <a:custGeom>
              <a:avLst/>
              <a:gdLst/>
              <a:ahLst/>
              <a:cxnLst/>
              <a:rect r="r" b="b" t="t" l="l"/>
              <a:pathLst>
                <a:path h="3369564" w="3367405">
                  <a:moveTo>
                    <a:pt x="0" y="1684782"/>
                  </a:moveTo>
                  <a:cubicBezTo>
                    <a:pt x="0" y="754253"/>
                    <a:pt x="753872" y="0"/>
                    <a:pt x="1683766" y="0"/>
                  </a:cubicBezTo>
                  <a:cubicBezTo>
                    <a:pt x="2613660" y="0"/>
                    <a:pt x="3367405" y="754253"/>
                    <a:pt x="3367405" y="1684782"/>
                  </a:cubicBezTo>
                  <a:cubicBezTo>
                    <a:pt x="3367405" y="2615311"/>
                    <a:pt x="2613660" y="3369564"/>
                    <a:pt x="1683766" y="3369564"/>
                  </a:cubicBezTo>
                  <a:cubicBezTo>
                    <a:pt x="753872" y="3369564"/>
                    <a:pt x="0" y="2615311"/>
                    <a:pt x="0" y="1684782"/>
                  </a:cubicBezTo>
                  <a:close/>
                </a:path>
              </a:pathLst>
            </a:custGeom>
            <a:solidFill>
              <a:srgbClr val="98FE98"/>
            </a:solidFill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9537017" y="3811053"/>
            <a:ext cx="2153791" cy="2153791"/>
          </a:xfrm>
          <a:custGeom>
            <a:avLst/>
            <a:gdLst/>
            <a:ahLst/>
            <a:cxnLst/>
            <a:rect r="r" b="b" t="t" l="l"/>
            <a:pathLst>
              <a:path h="2153791" w="2153791">
                <a:moveTo>
                  <a:pt x="0" y="0"/>
                </a:moveTo>
                <a:lnTo>
                  <a:pt x="2153791" y="0"/>
                </a:lnTo>
                <a:lnTo>
                  <a:pt x="2153791" y="2153791"/>
                </a:lnTo>
                <a:lnTo>
                  <a:pt x="0" y="21537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2467852" y="4398484"/>
            <a:ext cx="1685918" cy="1685918"/>
          </a:xfrm>
          <a:custGeom>
            <a:avLst/>
            <a:gdLst/>
            <a:ahLst/>
            <a:cxnLst/>
            <a:rect r="r" b="b" t="t" l="l"/>
            <a:pathLst>
              <a:path h="1685918" w="1685918">
                <a:moveTo>
                  <a:pt x="0" y="0"/>
                </a:moveTo>
                <a:lnTo>
                  <a:pt x="1685919" y="0"/>
                </a:lnTo>
                <a:lnTo>
                  <a:pt x="1685919" y="1685918"/>
                </a:lnTo>
                <a:lnTo>
                  <a:pt x="0" y="16859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64384" y="6471216"/>
            <a:ext cx="4850124" cy="1062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</a:pPr>
            <a:r>
              <a:rPr lang="en-US" b="true" sz="3102" spc="43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Špecifikácia funkcionalít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268830" y="-24030"/>
            <a:ext cx="7019920" cy="12847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19"/>
              </a:lnSpc>
              <a:spcBef>
                <a:spcPct val="0"/>
              </a:spcBef>
            </a:pPr>
            <a:r>
              <a:rPr lang="en-US" sz="7550" spc="264">
                <a:solidFill>
                  <a:srgbClr val="98FE98"/>
                </a:solidFill>
                <a:latin typeface="Archivo Black"/>
                <a:ea typeface="Archivo Black"/>
                <a:cs typeface="Archivo Black"/>
                <a:sym typeface="Archivo Black"/>
              </a:rPr>
              <a:t>ĎALŠÍ PLÁN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995497" y="2751618"/>
            <a:ext cx="2467998" cy="77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sz="2267" spc="222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Architektúra databázy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615259" y="2108159"/>
            <a:ext cx="3228474" cy="519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</a:pPr>
            <a:r>
              <a:rPr lang="en-US" b="true" sz="3102" spc="43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Dátový model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54629" y="7555162"/>
            <a:ext cx="2935590" cy="116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sz="2267" spc="222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-Čo potrebujeme nechať?</a:t>
            </a:r>
          </a:p>
          <a:p>
            <a:pPr algn="ctr">
              <a:lnSpc>
                <a:spcPts val="3128"/>
              </a:lnSpc>
            </a:pPr>
            <a:r>
              <a:rPr lang="en-US" sz="2267" spc="222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-Čo chýba?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649135" y="7114674"/>
            <a:ext cx="4547291" cy="776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sz="2267" spc="222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Navrhnutie a implementovanie designu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308544" y="6471216"/>
            <a:ext cx="3228474" cy="519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</a:pPr>
            <a:r>
              <a:rPr lang="en-US" b="true" sz="3102" spc="43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UI design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529276" y="4747208"/>
            <a:ext cx="3694340" cy="1217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8"/>
              </a:lnSpc>
            </a:pPr>
            <a:r>
              <a:rPr lang="en-US" b="true" sz="3549" i="true" spc="49">
                <a:solidFill>
                  <a:srgbClr val="040506"/>
                </a:solidFill>
                <a:latin typeface="Montserrat Bold Italics"/>
                <a:ea typeface="Montserrat Bold Italics"/>
                <a:cs typeface="Montserrat Bold Italics"/>
                <a:sym typeface="Montserrat Bold Italics"/>
              </a:rPr>
              <a:t>Plne funkčný nový L.I.S.T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286122" y="6575991"/>
            <a:ext cx="3865195" cy="5196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</a:pPr>
            <a:r>
              <a:rPr lang="en-US" b="true" sz="3102" spc="43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Importovanie dát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297574" y="7114674"/>
            <a:ext cx="3853744" cy="116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sz="2267" spc="222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Migrácia dát zo starého L.I.S.T systému do nového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8527329" y="2691900"/>
            <a:ext cx="4547291" cy="116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8"/>
              </a:lnSpc>
            </a:pPr>
            <a:r>
              <a:rPr lang="en-US" sz="2267" spc="222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Inkrementačné implementovanie dohodnutých funkcionalít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8304299" y="1582142"/>
            <a:ext cx="5059048" cy="1062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1"/>
              </a:lnSpc>
            </a:pPr>
            <a:r>
              <a:rPr lang="en-US" b="true" sz="3102" spc="43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Implementovanie funkcionalít</a:t>
            </a:r>
          </a:p>
        </p:txBody>
      </p:sp>
      <p:grpSp>
        <p:nvGrpSpPr>
          <p:cNvPr name="Group 40" id="40"/>
          <p:cNvGrpSpPr/>
          <p:nvPr/>
        </p:nvGrpSpPr>
        <p:grpSpPr>
          <a:xfrm rot="-10800000">
            <a:off x="4697606" y="6805047"/>
            <a:ext cx="797739" cy="797739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81280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812800"/>
                  </a:lnTo>
                  <a:close/>
                </a:path>
              </a:pathLst>
            </a:custGeom>
            <a:solidFill>
              <a:srgbClr val="98FE98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203200" y="-47625"/>
              <a:ext cx="406400" cy="758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28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0421" y="0"/>
            <a:ext cx="15234233" cy="10397364"/>
          </a:xfrm>
          <a:custGeom>
            <a:avLst/>
            <a:gdLst/>
            <a:ahLst/>
            <a:cxnLst/>
            <a:rect r="r" b="b" t="t" l="l"/>
            <a:pathLst>
              <a:path h="10397364" w="15234233">
                <a:moveTo>
                  <a:pt x="0" y="0"/>
                </a:moveTo>
                <a:lnTo>
                  <a:pt x="15234233" y="0"/>
                </a:lnTo>
                <a:lnTo>
                  <a:pt x="15234233" y="10397364"/>
                </a:lnTo>
                <a:lnTo>
                  <a:pt x="0" y="103973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DAGirbNNToE</dc:identifier>
  <dcterms:modified xsi:type="dcterms:W3CDTF">2011-08-01T06:04:30Z</dcterms:modified>
  <cp:revision>1</cp:revision>
  <dc:title>Nový</dc:title>
</cp:coreProperties>
</file>